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2"/>
    <p:restoredTop sz="94695"/>
  </p:normalViewPr>
  <p:slideViewPr>
    <p:cSldViewPr snapToGrid="0" snapToObjects="1">
      <p:cViewPr varScale="1">
        <p:scale>
          <a:sx n="110" d="100"/>
          <a:sy n="110" d="100"/>
        </p:scale>
        <p:origin x="-72" y="-6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570C-683B-5540-94EF-FBD8E7DB828E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2AFCC-A1E6-304C-AB31-353274A8D2B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13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2AFCC-A1E6-304C-AB31-353274A8D2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9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CA369E-3E84-3940-8C16-886F254E8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782467D-37DB-AA4A-B9A6-77C5A3488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48F8BED-CC06-734E-B69E-B54DC2869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BB40A2F-E066-3948-92CD-6AC355C45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3A3E10-75D3-414C-9C05-F428CC6A9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9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0A20C8-E994-6247-A923-BF3EA81A8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92FB55C-E2A3-334C-A390-9101942B6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26E6C4-8D79-1641-913F-4DAF43843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2E8558-5B16-694C-9A79-FFE42C504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498137-D361-5B45-A652-9D9D572F1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4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D3F7FAD-EE8B-154F-BE9C-444B95C2D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DA64B66-8E5E-9644-B228-E2E0F7E1D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BC53D29-3824-024F-A806-B9F1EB704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79AA97-9C8A-7E40-8587-2C7FD9FE3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2CFA8A-2726-AA48-BE34-F4F5957F4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54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FF1FF1-F8EF-D84F-A64A-773C9CDA1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A514B0-7ABA-2F4D-A8CC-707DDC24D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A986F5-F487-7841-9EF7-94F32376C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0BEC96-CAD4-9D4F-85F4-C0FCAD75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D66957-F45C-6D49-AD57-7D9C1093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3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D03845-DFE3-1642-ADDA-D509F232C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D331078-9411-A748-8AB0-C60402AA4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6BF493-3877-2B47-96EE-12C555047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B82C26-A565-2544-851D-B086BBBF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9C37F3-BFA7-C945-BAE4-CB5A0F98D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68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DE3E56-0A70-4649-8026-BFFD35CD3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2197D0-7B2F-AE4B-A025-61B8D40E9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0E83B8F-EB5E-C145-BFF4-5D1394D24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585F49-EC93-6C4A-938A-EC501CFC1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445FC73-779B-1F46-BA56-7D5C15529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B693602-211C-A74F-818F-12392F62E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4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98CB4E-FA2D-274F-BD8A-BEA5CD0FD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E0FAD05-CB56-594B-B276-EDB7EF66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671063-F0B1-8340-9FEE-58BE02BAC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C688CE2-B45F-B045-B018-AB1C96C90B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5100632-F092-E545-BF19-E031B543F5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7924A93-F50E-A643-8FD6-21DC7085D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E241E93-159D-2E4A-87C3-37ABADAA0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2D7A70B-96F9-6A44-BF78-F25213A5C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2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BFD5FB-DAC0-644A-9712-DD94763D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A97AC22-61B9-884E-8B1E-B6A01FD92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682763D-1B37-B044-B8D3-5CDA121A1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F888100-0189-9B46-B56D-4D9EE0E21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3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D7E489-F9B8-5742-AA71-A347ACEE6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D09223C-28C1-E34F-AA4F-3FE4A85FA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06817F-A87D-834F-9012-5003C0446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4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7BE0EB-EC47-814D-94FF-22E1844ED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1E3877-4B6D-AB4A-82FA-735A104B3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7F81785-2A7A-A542-9393-33BEA9E30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4C29422-6C32-824B-9228-EDF587AAF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9B76A04-0906-594C-B443-CC94CF560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6F58CBD-BB20-3B47-8D05-31444F388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6C2CE8-64FE-4140-BF19-3C5FE1F84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9E4DEC4-6CB9-7242-95C1-1AFB2700E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042C582-6E7E-4342-BE9B-9984C3C9B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226930A-2B93-7C4E-8744-99ED8A69F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0E748E-9041-D04E-9BBF-F3208EAC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FCDD46-018E-3A4E-977D-F0441FEB6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67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FC8572B-3CF9-B243-92A8-753ED9A13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DB7611D-4EDD-A548-9AA3-2011D9903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51D589-0994-6740-BE87-FC9D5E23FA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5C708-7DEC-6447-8799-20ABD2E3E0A3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8C0988-A171-A740-B2C4-2C31FEC067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B1EC32-5F92-BF4A-B31B-80DFA73573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FC850-2C68-3046-9ACA-964AE98E63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6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7D24E92-AC44-BB40-A71D-77339BA85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25563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/>
            <a:r>
              <a:rPr lang="en-US" sz="4800" b="1" u="sng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Hazardous Waste </a:t>
            </a:r>
            <a:br>
              <a:rPr lang="en-US" sz="4800" b="1" u="sng" dirty="0">
                <a:solidFill>
                  <a:srgbClr val="FFFF00"/>
                </a:solidFill>
                <a:latin typeface="Franklin Gothic Medium" panose="020B0603020102020204" pitchFamily="34" charset="0"/>
              </a:rPr>
            </a:br>
            <a:r>
              <a:rPr lang="en-US" sz="3200" b="1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(Regulated Medical Waste)</a:t>
            </a:r>
            <a:endParaRPr lang="en-US" sz="4800" b="1" dirty="0">
              <a:solidFill>
                <a:srgbClr val="FFFF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82700EA1-D107-0E46-933B-278C7F11F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338" y="1556501"/>
            <a:ext cx="3309940" cy="746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u="sng" dirty="0"/>
              <a:t>YES</a:t>
            </a:r>
            <a:endParaRPr lang="en-US" b="1" u="sng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84F434F-79BE-2A40-A388-29FE6557C411}"/>
              </a:ext>
            </a:extLst>
          </p:cNvPr>
          <p:cNvSpPr txBox="1"/>
          <p:nvPr/>
        </p:nvSpPr>
        <p:spPr>
          <a:xfrm>
            <a:off x="305742" y="2493991"/>
            <a:ext cx="4706097" cy="20467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Blood-soaked pads or gauze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Bloody effluent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Blood filled syringe </a:t>
            </a:r>
          </a:p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Blood transfusion tubing</a:t>
            </a:r>
            <a:r>
              <a:rPr lang="en-US" sz="2800" dirty="0">
                <a:effectLst/>
              </a:rPr>
              <a:t> </a:t>
            </a:r>
            <a:endParaRPr lang="en-US" sz="2800" b="1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xmlns="" id="{373CCB58-2B44-9C0B-D072-54B09554F593}"/>
              </a:ext>
            </a:extLst>
          </p:cNvPr>
          <p:cNvSpPr txBox="1">
            <a:spLocks/>
          </p:cNvSpPr>
          <p:nvPr/>
        </p:nvSpPr>
        <p:spPr>
          <a:xfrm>
            <a:off x="5792964" y="1556500"/>
            <a:ext cx="4599549" cy="74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b="1" u="sng" dirty="0"/>
              <a:t>NO</a:t>
            </a:r>
            <a:endParaRPr lang="en-US" b="1" u="sng" dirty="0"/>
          </a:p>
        </p:txBody>
      </p:sp>
      <p:pic>
        <p:nvPicPr>
          <p:cNvPr id="1028" name="Picture 4" descr="Single-Wire Biopsy Forceps - Micro-Tech Endoscopy">
            <a:extLst>
              <a:ext uri="{FF2B5EF4-FFF2-40B4-BE49-F238E27FC236}">
                <a16:creationId xmlns:a16="http://schemas.microsoft.com/office/drawing/2014/main" xmlns="" id="{D00FD109-4A2F-739D-FDC7-605AB6959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0280" y="5195552"/>
            <a:ext cx="1035946" cy="10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olypectomy Snares | STERIS">
            <a:extLst>
              <a:ext uri="{FF2B5EF4-FFF2-40B4-BE49-F238E27FC236}">
                <a16:creationId xmlns:a16="http://schemas.microsoft.com/office/drawing/2014/main" xmlns="" id="{96DD8662-8DE7-0781-7B6B-98A6753DB2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52" r="28669"/>
          <a:stretch/>
        </p:blipFill>
        <p:spPr bwMode="auto">
          <a:xfrm>
            <a:off x="9754795" y="5197132"/>
            <a:ext cx="843505" cy="1042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168C251-7003-6B3E-076B-86283CFC71A4}"/>
              </a:ext>
            </a:extLst>
          </p:cNvPr>
          <p:cNvSpPr txBox="1"/>
          <p:nvPr/>
        </p:nvSpPr>
        <p:spPr>
          <a:xfrm>
            <a:off x="5792964" y="2535633"/>
            <a:ext cx="6119432" cy="20467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800" dirty="0"/>
              <a:t> 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Forceps with protected sheath</a:t>
            </a:r>
          </a:p>
          <a:p>
            <a:pPr marL="457200" marR="0" lvl="0" indent="-457200">
              <a:spcBef>
                <a:spcPts val="0"/>
              </a:spcBef>
              <a:spcAft>
                <a:spcPts val="600"/>
              </a:spcAft>
              <a:buFont typeface="Symbol" pitchFamily="2" charset="2"/>
              <a:buChar char="Æ"/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Snares</a:t>
            </a:r>
          </a:p>
          <a:p>
            <a:pPr marL="457200" indent="-457200">
              <a:spcAft>
                <a:spcPts val="600"/>
              </a:spcAft>
              <a:buFont typeface="Symbol" pitchFamily="2" charset="2"/>
              <a:buChar char="Æ"/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Suction canister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Materials that are not soaked in blood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327D7AB2-C2FE-CC5E-2720-44253249CF65}"/>
              </a:ext>
            </a:extLst>
          </p:cNvPr>
          <p:cNvGrpSpPr/>
          <p:nvPr/>
        </p:nvGrpSpPr>
        <p:grpSpPr>
          <a:xfrm>
            <a:off x="1739859" y="5150606"/>
            <a:ext cx="6863546" cy="1089181"/>
            <a:chOff x="1301656" y="5742134"/>
            <a:chExt cx="6863546" cy="1089181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xmlns="" id="{B8159DB1-4759-4F3E-CDAB-969B19C554AE}"/>
                </a:ext>
              </a:extLst>
            </p:cNvPr>
            <p:cNvGrpSpPr/>
            <p:nvPr/>
          </p:nvGrpSpPr>
          <p:grpSpPr>
            <a:xfrm>
              <a:off x="1301656" y="5742134"/>
              <a:ext cx="6863546" cy="1089181"/>
              <a:chOff x="2341917" y="5752246"/>
              <a:chExt cx="6863546" cy="1089181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04AACEB9-E1ED-DAFC-E3D9-5804980A8CD1}"/>
                  </a:ext>
                </a:extLst>
              </p:cNvPr>
              <p:cNvSpPr/>
              <p:nvPr/>
            </p:nvSpPr>
            <p:spPr>
              <a:xfrm>
                <a:off x="2341917" y="5752246"/>
                <a:ext cx="6863546" cy="1089181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xmlns="" id="{ACD15583-BF38-FD28-12F7-5F7EC9DD2832}"/>
                  </a:ext>
                </a:extLst>
              </p:cNvPr>
              <p:cNvGrpSpPr/>
              <p:nvPr/>
            </p:nvGrpSpPr>
            <p:grpSpPr>
              <a:xfrm>
                <a:off x="2396274" y="5758875"/>
                <a:ext cx="5601973" cy="1075923"/>
                <a:chOff x="2396274" y="5758875"/>
                <a:chExt cx="5601973" cy="1075923"/>
              </a:xfrm>
            </p:grpSpPr>
            <p:pic>
              <p:nvPicPr>
                <p:cNvPr id="3" name="Picture 2" descr="A sign with a white dress on it&#10;&#10;Description automatically generated">
                  <a:extLst>
                    <a:ext uri="{FF2B5EF4-FFF2-40B4-BE49-F238E27FC236}">
                      <a16:creationId xmlns:a16="http://schemas.microsoft.com/office/drawing/2014/main" xmlns="" id="{CE4EAE58-550E-7894-9C8A-740D90C0570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396343" y="5786200"/>
                  <a:ext cx="831408" cy="928083"/>
                </a:xfrm>
                <a:prstGeom prst="rect">
                  <a:avLst/>
                </a:prstGeom>
              </p:spPr>
            </p:pic>
            <p:pic>
              <p:nvPicPr>
                <p:cNvPr id="7" name="Picture 6" descr="A sign with gloves on it&#10;&#10;Description automatically generated">
                  <a:extLst>
                    <a:ext uri="{FF2B5EF4-FFF2-40B4-BE49-F238E27FC236}">
                      <a16:creationId xmlns:a16="http://schemas.microsoft.com/office/drawing/2014/main" xmlns="" id="{DB4F63F2-D26F-728D-1940-FF62923E254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396274" y="5782971"/>
                  <a:ext cx="1001556" cy="1051827"/>
                </a:xfrm>
                <a:prstGeom prst="rect">
                  <a:avLst/>
                </a:prstGeom>
              </p:spPr>
            </p:pic>
            <p:pic>
              <p:nvPicPr>
                <p:cNvPr id="9" name="Picture 8" descr="A sign with a red circle and white text&#10;&#10;Description automatically generated">
                  <a:extLst>
                    <a:ext uri="{FF2B5EF4-FFF2-40B4-BE49-F238E27FC236}">
                      <a16:creationId xmlns:a16="http://schemas.microsoft.com/office/drawing/2014/main" xmlns="" id="{53583943-64E6-0B9C-B37F-7A6C2B240C9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218382" y="5775380"/>
                  <a:ext cx="955152" cy="1051827"/>
                </a:xfrm>
                <a:prstGeom prst="rect">
                  <a:avLst/>
                </a:prstGeom>
              </p:spPr>
            </p:pic>
            <p:pic>
              <p:nvPicPr>
                <p:cNvPr id="13" name="Picture 12" descr="A sign with a red circle and a white line with a red circle with white text&#10;&#10;Description automatically generated">
                  <a:extLst>
                    <a:ext uri="{FF2B5EF4-FFF2-40B4-BE49-F238E27FC236}">
                      <a16:creationId xmlns:a16="http://schemas.microsoft.com/office/drawing/2014/main" xmlns="" id="{2F3F3C7E-E3F9-90E1-2DC8-DAD2692F966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8"/>
                <a:srcRect t="4584" r="8644" b="2864"/>
                <a:stretch/>
              </p:blipFill>
              <p:spPr>
                <a:xfrm>
                  <a:off x="5236338" y="5786200"/>
                  <a:ext cx="1063345" cy="994962"/>
                </a:xfrm>
                <a:prstGeom prst="rect">
                  <a:avLst/>
                </a:prstGeom>
              </p:spPr>
            </p:pic>
            <p:pic>
              <p:nvPicPr>
                <p:cNvPr id="19" name="Picture 18" descr="A sign with a red circle and a black background&#10;&#10;Description automatically generated">
                  <a:extLst>
                    <a:ext uri="{FF2B5EF4-FFF2-40B4-BE49-F238E27FC236}">
                      <a16:creationId xmlns:a16="http://schemas.microsoft.com/office/drawing/2014/main" xmlns="" id="{EB9D5BED-505C-F29D-7842-7E312CA82E0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9"/>
                <a:srcRect l="17971" r="8783" b="9297"/>
                <a:stretch/>
              </p:blipFill>
              <p:spPr>
                <a:xfrm>
                  <a:off x="6359855" y="5758875"/>
                  <a:ext cx="725102" cy="1062767"/>
                </a:xfrm>
                <a:prstGeom prst="rect">
                  <a:avLst/>
                </a:prstGeom>
              </p:spPr>
            </p:pic>
            <p:pic>
              <p:nvPicPr>
                <p:cNvPr id="20" name="Picture 19" descr="A sign with a syringe in the middle&#10;&#10;Description automatically generated">
                  <a:extLst>
                    <a:ext uri="{FF2B5EF4-FFF2-40B4-BE49-F238E27FC236}">
                      <a16:creationId xmlns:a16="http://schemas.microsoft.com/office/drawing/2014/main" xmlns="" id="{A76F7A62-12DA-943C-7235-7348785DE28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0"/>
                <a:srcRect l="9023" b="7203"/>
                <a:stretch/>
              </p:blipFill>
              <p:spPr>
                <a:xfrm>
                  <a:off x="7192607" y="5763237"/>
                  <a:ext cx="805640" cy="1044236"/>
                </a:xfrm>
                <a:prstGeom prst="rect">
                  <a:avLst/>
                </a:prstGeom>
              </p:spPr>
            </p:pic>
          </p:grpSp>
        </p:grpSp>
        <p:pic>
          <p:nvPicPr>
            <p:cNvPr id="31" name="Picture 30" descr="A sign with a diaper on it&#10;&#10;Description automatically generated">
              <a:extLst>
                <a:ext uri="{FF2B5EF4-FFF2-40B4-BE49-F238E27FC236}">
                  <a16:creationId xmlns:a16="http://schemas.microsoft.com/office/drawing/2014/main" xmlns="" id="{B4BAB902-CAB6-52E1-99DB-4C42687EA69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041081" y="5793144"/>
              <a:ext cx="936075" cy="1017473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DF161F5D-412A-680E-F5CD-E3BE9372C324}"/>
              </a:ext>
            </a:extLst>
          </p:cNvPr>
          <p:cNvGrpSpPr>
            <a:grpSpLocks noChangeAspect="1"/>
          </p:cNvGrpSpPr>
          <p:nvPr/>
        </p:nvGrpSpPr>
        <p:grpSpPr>
          <a:xfrm>
            <a:off x="8743789" y="5356562"/>
            <a:ext cx="822960" cy="822960"/>
            <a:chOff x="6181774" y="1391290"/>
            <a:chExt cx="2398700" cy="2398700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DA24453A-7AAA-A9C9-1200-B8BABF55843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181774" y="1391290"/>
              <a:ext cx="2398700" cy="2398700"/>
              <a:chOff x="3267003" y="619322"/>
              <a:chExt cx="5635704" cy="5635704"/>
            </a:xfrm>
            <a:solidFill>
              <a:schemeClr val="bg1"/>
            </a:solidFill>
          </p:grpSpPr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xmlns="" id="{94BF914F-D93B-53F3-723F-D44F091229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267003" y="619322"/>
                <a:ext cx="5635704" cy="5635704"/>
              </a:xfrm>
              <a:prstGeom prst="ellipse">
                <a:avLst/>
              </a:prstGeom>
              <a:noFill/>
              <a:ln w="190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xmlns="" id="{7456C9DD-1DDA-24BD-BA22-F2B1F9412374}"/>
                  </a:ext>
                </a:extLst>
              </p:cNvPr>
              <p:cNvCxnSpPr>
                <a:cxnSpLocks/>
                <a:stCxn id="16" idx="1"/>
                <a:endCxn id="16" idx="5"/>
              </p:cNvCxnSpPr>
              <p:nvPr/>
            </p:nvCxnSpPr>
            <p:spPr>
              <a:xfrm>
                <a:off x="4092333" y="1444652"/>
                <a:ext cx="3985044" cy="3985044"/>
              </a:xfrm>
              <a:prstGeom prst="line">
                <a:avLst/>
              </a:prstGeom>
              <a:grpFill/>
              <a:ln w="19050">
                <a:solidFill>
                  <a:srgbClr val="FF0000">
                    <a:alpha val="76471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E636AA8B-AC1F-F1A9-BED3-345873C958BE}"/>
                </a:ext>
              </a:extLst>
            </p:cNvPr>
            <p:cNvCxnSpPr>
              <a:cxnSpLocks/>
              <a:stCxn id="16" idx="7"/>
              <a:endCxn id="16" idx="3"/>
            </p:cNvCxnSpPr>
            <p:nvPr/>
          </p:nvCxnSpPr>
          <p:spPr>
            <a:xfrm flipH="1">
              <a:off x="6533055" y="1742571"/>
              <a:ext cx="1696138" cy="1696138"/>
            </a:xfrm>
            <a:prstGeom prst="line">
              <a:avLst/>
            </a:prstGeom>
            <a:solidFill>
              <a:schemeClr val="bg1"/>
            </a:solidFill>
            <a:ln w="19050">
              <a:solidFill>
                <a:srgbClr val="FF0000">
                  <a:alpha val="76471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1E88D48C-74BD-C288-2841-6DD1B33DD5FC}"/>
              </a:ext>
            </a:extLst>
          </p:cNvPr>
          <p:cNvGrpSpPr>
            <a:grpSpLocks noChangeAspect="1"/>
          </p:cNvGrpSpPr>
          <p:nvPr/>
        </p:nvGrpSpPr>
        <p:grpSpPr>
          <a:xfrm>
            <a:off x="9789726" y="5379124"/>
            <a:ext cx="822960" cy="822960"/>
            <a:chOff x="6181774" y="1391290"/>
            <a:chExt cx="2398700" cy="2398700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xmlns="" id="{694A676B-E33C-8C13-28DB-C9E608DF29B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181774" y="1391290"/>
              <a:ext cx="2398700" cy="2398700"/>
              <a:chOff x="3267003" y="619322"/>
              <a:chExt cx="5635704" cy="5635704"/>
            </a:xfrm>
            <a:solidFill>
              <a:schemeClr val="bg1"/>
            </a:solidFill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xmlns="" id="{447BF745-FBDD-5272-3A37-38F172ECFF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267003" y="619322"/>
                <a:ext cx="5635704" cy="5635704"/>
              </a:xfrm>
              <a:prstGeom prst="ellipse">
                <a:avLst/>
              </a:prstGeom>
              <a:noFill/>
              <a:ln w="190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xmlns="" id="{1EFF3648-6AC0-D5C9-3F8F-C18725D67CE3}"/>
                  </a:ext>
                </a:extLst>
              </p:cNvPr>
              <p:cNvCxnSpPr>
                <a:cxnSpLocks/>
                <a:stCxn id="27" idx="1"/>
                <a:endCxn id="27" idx="5"/>
              </p:cNvCxnSpPr>
              <p:nvPr/>
            </p:nvCxnSpPr>
            <p:spPr>
              <a:xfrm>
                <a:off x="4092333" y="1444652"/>
                <a:ext cx="3985044" cy="3985044"/>
              </a:xfrm>
              <a:prstGeom prst="line">
                <a:avLst/>
              </a:prstGeom>
              <a:grpFill/>
              <a:ln w="19050">
                <a:solidFill>
                  <a:srgbClr val="FF0000">
                    <a:alpha val="76471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xmlns="" id="{B3EAE911-5A95-A982-E103-716CFF1D213F}"/>
                </a:ext>
              </a:extLst>
            </p:cNvPr>
            <p:cNvCxnSpPr>
              <a:cxnSpLocks/>
              <a:stCxn id="27" idx="7"/>
              <a:endCxn id="27" idx="3"/>
            </p:cNvCxnSpPr>
            <p:nvPr/>
          </p:nvCxnSpPr>
          <p:spPr>
            <a:xfrm flipH="1">
              <a:off x="6533055" y="1742571"/>
              <a:ext cx="1696138" cy="1696138"/>
            </a:xfrm>
            <a:prstGeom prst="line">
              <a:avLst/>
            </a:prstGeom>
            <a:solidFill>
              <a:schemeClr val="bg1"/>
            </a:solidFill>
            <a:ln w="19050">
              <a:solidFill>
                <a:srgbClr val="FF0000">
                  <a:alpha val="76471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Frame 28">
            <a:extLst>
              <a:ext uri="{FF2B5EF4-FFF2-40B4-BE49-F238E27FC236}">
                <a16:creationId xmlns:a16="http://schemas.microsoft.com/office/drawing/2014/main" xmlns="" id="{DDAE2535-FA87-E7A6-779B-D0C45F61AE7B}"/>
              </a:ext>
            </a:extLst>
          </p:cNvPr>
          <p:cNvSpPr/>
          <p:nvPr/>
        </p:nvSpPr>
        <p:spPr>
          <a:xfrm>
            <a:off x="0" y="1233505"/>
            <a:ext cx="12192000" cy="5624495"/>
          </a:xfrm>
          <a:prstGeom prst="frame">
            <a:avLst>
              <a:gd name="adj1" fmla="val 297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091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7D24E92-AC44-BB40-A71D-77339BA85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228497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/>
            <a:r>
              <a:rPr lang="en-US" sz="4800" b="1" u="sng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Sharps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168C251-7003-6B3E-076B-86283CFC71A4}"/>
              </a:ext>
            </a:extLst>
          </p:cNvPr>
          <p:cNvSpPr txBox="1"/>
          <p:nvPr/>
        </p:nvSpPr>
        <p:spPr>
          <a:xfrm>
            <a:off x="5792964" y="2507956"/>
            <a:ext cx="60231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Wires/Snares</a:t>
            </a: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Forceps with protection sheath</a:t>
            </a: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Sphincterotomes</a:t>
            </a: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Used IV catheters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Empty syringes without needle</a:t>
            </a:r>
            <a: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BFD9C1C-A252-614F-97F7-B37F572E2E8B}"/>
              </a:ext>
            </a:extLst>
          </p:cNvPr>
          <p:cNvSpPr txBox="1"/>
          <p:nvPr/>
        </p:nvSpPr>
        <p:spPr>
          <a:xfrm>
            <a:off x="795338" y="2502948"/>
            <a:ext cx="683308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 err="1">
                <a:effectLst/>
                <a:latin typeface="Wingdings" pitchFamily="2" charset="2"/>
                <a:ea typeface="Times New Roman" panose="02020603050405020304" pitchFamily="18" charset="0"/>
                <a:cs typeface="Arial" panose="020B0604020202020204" pitchFamily="34" charset="0"/>
              </a:rPr>
              <a:t>ü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Needles (IV, FNA)</a:t>
            </a: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 err="1">
                <a:effectLst/>
                <a:latin typeface="Wingdings" pitchFamily="2" charset="2"/>
                <a:ea typeface="Times New Roman" panose="02020603050405020304" pitchFamily="18" charset="0"/>
                <a:cs typeface="Arial" panose="020B0604020202020204" pitchFamily="34" charset="0"/>
              </a:rPr>
              <a:t>ü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Scissors/Scalpels</a:t>
            </a: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 err="1">
                <a:effectLst/>
                <a:latin typeface="Wingdings" pitchFamily="2" charset="2"/>
                <a:ea typeface="Times New Roman" panose="02020603050405020304" pitchFamily="18" charset="0"/>
                <a:cs typeface="Arial" panose="020B0604020202020204" pitchFamily="34" charset="0"/>
              </a:rPr>
              <a:t>ü</a:t>
            </a:r>
            <a:r>
              <a:rPr lang="en-US" sz="2800" dirty="0">
                <a:effectLst/>
              </a:rPr>
              <a:t> Broken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lass vials</a:t>
            </a: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 err="1">
                <a:effectLst/>
                <a:latin typeface="Wingdings" pitchFamily="2" charset="2"/>
                <a:ea typeface="Times New Roman" panose="02020603050405020304" pitchFamily="18" charset="0"/>
                <a:cs typeface="Arial" panose="020B0604020202020204" pitchFamily="34" charset="0"/>
              </a:rPr>
              <a:t>ü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Capillary tubes</a:t>
            </a: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800" dirty="0" err="1">
                <a:effectLst/>
                <a:latin typeface="Wingdings" pitchFamily="2" charset="2"/>
                <a:ea typeface="Times New Roman" panose="02020603050405020304" pitchFamily="18" charset="0"/>
                <a:cs typeface="Arial" panose="020B0604020202020204" pitchFamily="34" charset="0"/>
              </a:rPr>
              <a:t>ü</a:t>
            </a:r>
            <a:r>
              <a:rPr lang="en-US" sz="2800" dirty="0">
                <a:effectLst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Forceps with exposed spike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29301C85-A77D-1511-D636-A9C7F8118D17}"/>
              </a:ext>
            </a:extLst>
          </p:cNvPr>
          <p:cNvGrpSpPr/>
          <p:nvPr/>
        </p:nvGrpSpPr>
        <p:grpSpPr>
          <a:xfrm>
            <a:off x="3616748" y="5490150"/>
            <a:ext cx="4704650" cy="1043815"/>
            <a:chOff x="5465868" y="5777038"/>
            <a:chExt cx="4704650" cy="1043815"/>
          </a:xfrm>
        </p:grpSpPr>
        <p:pic>
          <p:nvPicPr>
            <p:cNvPr id="1028" name="Picture 4" descr="Single-Wire Biopsy Forceps - Micro-Tech Endoscopy">
              <a:extLst>
                <a:ext uri="{FF2B5EF4-FFF2-40B4-BE49-F238E27FC236}">
                  <a16:creationId xmlns:a16="http://schemas.microsoft.com/office/drawing/2014/main" xmlns="" id="{D00FD109-4A2F-739D-FDC7-605AB69598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5868" y="5777041"/>
              <a:ext cx="1035946" cy="103594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Polypectomy Snares | STERIS">
              <a:extLst>
                <a:ext uri="{FF2B5EF4-FFF2-40B4-BE49-F238E27FC236}">
                  <a16:creationId xmlns:a16="http://schemas.microsoft.com/office/drawing/2014/main" xmlns="" id="{96DD8662-8DE7-0781-7B6B-98A6753DB29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452" r="28669"/>
            <a:stretch/>
          </p:blipFill>
          <p:spPr bwMode="auto">
            <a:xfrm>
              <a:off x="6542789" y="5778198"/>
              <a:ext cx="843505" cy="10426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Picture 2" descr="Swinging Sphincterotome | Duomed">
              <a:extLst>
                <a:ext uri="{FF2B5EF4-FFF2-40B4-BE49-F238E27FC236}">
                  <a16:creationId xmlns:a16="http://schemas.microsoft.com/office/drawing/2014/main" xmlns="" id="{A0D5FDE9-C464-75FA-C087-7616333CE3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7244694" y="5904924"/>
              <a:ext cx="1030456" cy="7746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Ercp Guide Wire at Best Price in Kolkata, West Bengal | Indus Medical ...">
              <a:extLst>
                <a:ext uri="{FF2B5EF4-FFF2-40B4-BE49-F238E27FC236}">
                  <a16:creationId xmlns:a16="http://schemas.microsoft.com/office/drawing/2014/main" xmlns="" id="{6E43E7CF-C6AA-D82E-C5BF-688D96B474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158173" y="5777039"/>
              <a:ext cx="1035462" cy="10354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SYR10ML - Electrolube - Syringe, Empty, 10ml">
              <a:extLst>
                <a:ext uri="{FF2B5EF4-FFF2-40B4-BE49-F238E27FC236}">
                  <a16:creationId xmlns:a16="http://schemas.microsoft.com/office/drawing/2014/main" xmlns="" id="{F9508165-650D-8823-F5E0-1B04A1F165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135714" y="5772690"/>
              <a:ext cx="1030456" cy="103915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xmlns="" id="{7F32F8F6-BA2F-B822-D75A-7A338AC2A03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570303" y="5841940"/>
              <a:ext cx="822960" cy="822960"/>
              <a:chOff x="6181774" y="1391290"/>
              <a:chExt cx="2398700" cy="2398700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xmlns="" id="{95A82BBC-52F5-CB4F-D57E-C8C184BB9C1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181774" y="1391290"/>
                <a:ext cx="2398700" cy="2398700"/>
                <a:chOff x="3267003" y="619322"/>
                <a:chExt cx="5635704" cy="5635704"/>
              </a:xfrm>
              <a:solidFill>
                <a:schemeClr val="bg1"/>
              </a:solidFill>
            </p:grpSpPr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xmlns="" id="{027777FF-A7E2-BF92-92A4-C6CA46A9A25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267003" y="619322"/>
                  <a:ext cx="5635704" cy="5635704"/>
                </a:xfrm>
                <a:prstGeom prst="ellipse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xmlns="" id="{576C7901-551C-43EA-44A3-E9519015A807}"/>
                    </a:ext>
                  </a:extLst>
                </p:cNvPr>
                <p:cNvCxnSpPr>
                  <a:stCxn id="43" idx="1"/>
                  <a:endCxn id="43" idx="5"/>
                </p:cNvCxnSpPr>
                <p:nvPr/>
              </p:nvCxnSpPr>
              <p:spPr>
                <a:xfrm>
                  <a:off x="4092333" y="1444652"/>
                  <a:ext cx="3985044" cy="3985044"/>
                </a:xfrm>
                <a:prstGeom prst="line">
                  <a:avLst/>
                </a:prstGeom>
                <a:grpFill/>
                <a:ln w="19050">
                  <a:solidFill>
                    <a:srgbClr val="FF0000">
                      <a:alpha val="76471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xmlns="" id="{080AA8D9-5242-4420-473F-AEA6D39DC0E8}"/>
                  </a:ext>
                </a:extLst>
              </p:cNvPr>
              <p:cNvCxnSpPr>
                <a:cxnSpLocks/>
                <a:stCxn id="43" idx="7"/>
                <a:endCxn id="43" idx="3"/>
              </p:cNvCxnSpPr>
              <p:nvPr/>
            </p:nvCxnSpPr>
            <p:spPr>
              <a:xfrm flipH="1">
                <a:off x="6533055" y="1742571"/>
                <a:ext cx="1696138" cy="1696138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FF0000">
                    <a:alpha val="76471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xmlns="" id="{6F07A9E5-F64B-2EBA-90BE-FFD5C807462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544165" y="5841940"/>
              <a:ext cx="822960" cy="822960"/>
              <a:chOff x="6181774" y="1391290"/>
              <a:chExt cx="2398700" cy="2398700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xmlns="" id="{7E005689-4E80-8609-69C1-891CAB56D293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181774" y="1391290"/>
                <a:ext cx="2398700" cy="2398700"/>
                <a:chOff x="3267003" y="619322"/>
                <a:chExt cx="5635704" cy="5635704"/>
              </a:xfrm>
              <a:solidFill>
                <a:schemeClr val="bg1"/>
              </a:solidFill>
            </p:grpSpPr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xmlns="" id="{2DBDF2F4-816F-D1F5-A1EB-6247C8D1504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267003" y="619322"/>
                  <a:ext cx="5635704" cy="5635704"/>
                </a:xfrm>
                <a:prstGeom prst="ellipse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xmlns="" id="{84192155-E107-0463-C715-05B0E3FBFDD0}"/>
                    </a:ext>
                  </a:extLst>
                </p:cNvPr>
                <p:cNvCxnSpPr>
                  <a:stCxn id="52" idx="1"/>
                  <a:endCxn id="52" idx="5"/>
                </p:cNvCxnSpPr>
                <p:nvPr/>
              </p:nvCxnSpPr>
              <p:spPr>
                <a:xfrm>
                  <a:off x="4092333" y="1444652"/>
                  <a:ext cx="3985044" cy="3985044"/>
                </a:xfrm>
                <a:prstGeom prst="line">
                  <a:avLst/>
                </a:prstGeom>
                <a:grpFill/>
                <a:ln w="19050">
                  <a:solidFill>
                    <a:srgbClr val="FF0000">
                      <a:alpha val="76471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xmlns="" id="{F006B63B-2277-BA79-A747-5375FBFE4DD8}"/>
                  </a:ext>
                </a:extLst>
              </p:cNvPr>
              <p:cNvCxnSpPr>
                <a:cxnSpLocks/>
                <a:stCxn id="52" idx="7"/>
                <a:endCxn id="52" idx="3"/>
              </p:cNvCxnSpPr>
              <p:nvPr/>
            </p:nvCxnSpPr>
            <p:spPr>
              <a:xfrm flipH="1">
                <a:off x="6533055" y="1742571"/>
                <a:ext cx="1696138" cy="1696138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FF0000">
                    <a:alpha val="76471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xmlns="" id="{EF5027DE-F241-45AA-A65D-28E3272EB18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29760" y="5841940"/>
              <a:ext cx="822960" cy="822960"/>
              <a:chOff x="6181774" y="1391290"/>
              <a:chExt cx="2398700" cy="2398700"/>
            </a:xfrm>
          </p:grpSpPr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xmlns="" id="{14402014-1663-34AA-3DDD-69BE1B50FC22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181774" y="1391290"/>
                <a:ext cx="2398700" cy="2398700"/>
                <a:chOff x="3267003" y="619322"/>
                <a:chExt cx="5635704" cy="5635704"/>
              </a:xfrm>
              <a:solidFill>
                <a:schemeClr val="bg1"/>
              </a:solidFill>
            </p:grpSpPr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xmlns="" id="{8E9E5603-F398-A3BA-11DB-154F4E80A2F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267003" y="619322"/>
                  <a:ext cx="5635704" cy="5635704"/>
                </a:xfrm>
                <a:prstGeom prst="ellipse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xmlns="" id="{1E874B90-8908-CF88-2558-DC7B79AD9AF5}"/>
                    </a:ext>
                  </a:extLst>
                </p:cNvPr>
                <p:cNvCxnSpPr>
                  <a:stCxn id="57" idx="1"/>
                  <a:endCxn id="57" idx="5"/>
                </p:cNvCxnSpPr>
                <p:nvPr/>
              </p:nvCxnSpPr>
              <p:spPr>
                <a:xfrm>
                  <a:off x="4092333" y="1444652"/>
                  <a:ext cx="3985044" cy="3985044"/>
                </a:xfrm>
                <a:prstGeom prst="line">
                  <a:avLst/>
                </a:prstGeom>
                <a:grpFill/>
                <a:ln w="19050">
                  <a:solidFill>
                    <a:srgbClr val="FF0000">
                      <a:alpha val="76471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xmlns="" id="{F0504CFF-C1E0-EC88-8AE7-54278D8CC0B2}"/>
                  </a:ext>
                </a:extLst>
              </p:cNvPr>
              <p:cNvCxnSpPr>
                <a:cxnSpLocks/>
                <a:stCxn id="57" idx="7"/>
                <a:endCxn id="57" idx="3"/>
              </p:cNvCxnSpPr>
              <p:nvPr/>
            </p:nvCxnSpPr>
            <p:spPr>
              <a:xfrm flipH="1">
                <a:off x="6533055" y="1742571"/>
                <a:ext cx="1696138" cy="1696138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FF0000">
                    <a:alpha val="76471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xmlns="" id="{79931B13-A342-D262-379B-8D739462F48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282122" y="5816302"/>
              <a:ext cx="822960" cy="822960"/>
              <a:chOff x="6181774" y="1391290"/>
              <a:chExt cx="2398700" cy="2398700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xmlns="" id="{F78AA7B0-4F6E-641F-A9A4-D5413A0CC6B6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181774" y="1391290"/>
                <a:ext cx="2398700" cy="2398700"/>
                <a:chOff x="3267003" y="619322"/>
                <a:chExt cx="5635704" cy="5635704"/>
              </a:xfrm>
              <a:solidFill>
                <a:schemeClr val="bg1"/>
              </a:solidFill>
            </p:grpSpPr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xmlns="" id="{E187C4ED-81F9-812D-2B2A-080FA089DB8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267003" y="619322"/>
                  <a:ext cx="5635704" cy="5635704"/>
                </a:xfrm>
                <a:prstGeom prst="ellipse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xmlns="" id="{49A7118C-142F-0A99-5A29-E197D3AFECD9}"/>
                    </a:ext>
                  </a:extLst>
                </p:cNvPr>
                <p:cNvCxnSpPr>
                  <a:stCxn id="62" idx="1"/>
                  <a:endCxn id="62" idx="5"/>
                </p:cNvCxnSpPr>
                <p:nvPr/>
              </p:nvCxnSpPr>
              <p:spPr>
                <a:xfrm>
                  <a:off x="4092333" y="1444652"/>
                  <a:ext cx="3985044" cy="3985044"/>
                </a:xfrm>
                <a:prstGeom prst="line">
                  <a:avLst/>
                </a:prstGeom>
                <a:grpFill/>
                <a:ln w="19050">
                  <a:solidFill>
                    <a:srgbClr val="FF0000">
                      <a:alpha val="76471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xmlns="" id="{3630C81E-DE93-5CFF-6082-CF69BD7DCAE4}"/>
                  </a:ext>
                </a:extLst>
              </p:cNvPr>
              <p:cNvCxnSpPr>
                <a:cxnSpLocks/>
                <a:stCxn id="62" idx="7"/>
                <a:endCxn id="62" idx="3"/>
              </p:cNvCxnSpPr>
              <p:nvPr/>
            </p:nvCxnSpPr>
            <p:spPr>
              <a:xfrm flipH="1">
                <a:off x="6533055" y="1742571"/>
                <a:ext cx="1696138" cy="1696138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FF0000">
                    <a:alpha val="76471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24" name="Group 1023">
              <a:extLst>
                <a:ext uri="{FF2B5EF4-FFF2-40B4-BE49-F238E27FC236}">
                  <a16:creationId xmlns:a16="http://schemas.microsoft.com/office/drawing/2014/main" xmlns="" id="{F142CEF1-1E55-0A92-C8B8-0AAF229FDD7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221634" y="5844362"/>
              <a:ext cx="822960" cy="822960"/>
              <a:chOff x="6181774" y="1391290"/>
              <a:chExt cx="2398700" cy="2398700"/>
            </a:xfrm>
          </p:grpSpPr>
          <p:grpSp>
            <p:nvGrpSpPr>
              <p:cNvPr id="1025" name="Group 1024">
                <a:extLst>
                  <a:ext uri="{FF2B5EF4-FFF2-40B4-BE49-F238E27FC236}">
                    <a16:creationId xmlns:a16="http://schemas.microsoft.com/office/drawing/2014/main" xmlns="" id="{7870A32B-F39B-B530-5D7A-780F58C1B4F3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181774" y="1391290"/>
                <a:ext cx="2398700" cy="2398700"/>
                <a:chOff x="3267003" y="619322"/>
                <a:chExt cx="5635704" cy="5635704"/>
              </a:xfrm>
              <a:solidFill>
                <a:schemeClr val="bg1"/>
              </a:solidFill>
            </p:grpSpPr>
            <p:sp>
              <p:nvSpPr>
                <p:cNvPr id="1027" name="Oval 1026">
                  <a:extLst>
                    <a:ext uri="{FF2B5EF4-FFF2-40B4-BE49-F238E27FC236}">
                      <a16:creationId xmlns:a16="http://schemas.microsoft.com/office/drawing/2014/main" xmlns="" id="{FF5A0CBC-DC97-FE47-3A03-3B021CA4746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267003" y="619322"/>
                  <a:ext cx="5635704" cy="5635704"/>
                </a:xfrm>
                <a:prstGeom prst="ellipse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029" name="Straight Connector 1028">
                  <a:extLst>
                    <a:ext uri="{FF2B5EF4-FFF2-40B4-BE49-F238E27FC236}">
                      <a16:creationId xmlns:a16="http://schemas.microsoft.com/office/drawing/2014/main" xmlns="" id="{3144BE67-40AA-212B-31F0-247B20E7238F}"/>
                    </a:ext>
                  </a:extLst>
                </p:cNvPr>
                <p:cNvCxnSpPr>
                  <a:cxnSpLocks/>
                  <a:stCxn id="1027" idx="1"/>
                  <a:endCxn id="1027" idx="5"/>
                </p:cNvCxnSpPr>
                <p:nvPr/>
              </p:nvCxnSpPr>
              <p:spPr>
                <a:xfrm>
                  <a:off x="4092333" y="1444652"/>
                  <a:ext cx="3985044" cy="3985044"/>
                </a:xfrm>
                <a:prstGeom prst="line">
                  <a:avLst/>
                </a:prstGeom>
                <a:grpFill/>
                <a:ln w="19050">
                  <a:solidFill>
                    <a:srgbClr val="FF0000">
                      <a:alpha val="76471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26" name="Straight Connector 1025">
                <a:extLst>
                  <a:ext uri="{FF2B5EF4-FFF2-40B4-BE49-F238E27FC236}">
                    <a16:creationId xmlns:a16="http://schemas.microsoft.com/office/drawing/2014/main" xmlns="" id="{E5EFEA6F-CF29-B432-6D47-DEDE9DBFA897}"/>
                  </a:ext>
                </a:extLst>
              </p:cNvPr>
              <p:cNvCxnSpPr>
                <a:cxnSpLocks/>
                <a:stCxn id="1027" idx="7"/>
                <a:endCxn id="1027" idx="3"/>
              </p:cNvCxnSpPr>
              <p:nvPr/>
            </p:nvCxnSpPr>
            <p:spPr>
              <a:xfrm flipH="1">
                <a:off x="6533055" y="1742571"/>
                <a:ext cx="1696138" cy="1696138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rgbClr val="FF0000">
                    <a:alpha val="76471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Frame 2">
            <a:extLst>
              <a:ext uri="{FF2B5EF4-FFF2-40B4-BE49-F238E27FC236}">
                <a16:creationId xmlns:a16="http://schemas.microsoft.com/office/drawing/2014/main" xmlns="" id="{CC629906-72F1-7BAA-5426-65DEEB834134}"/>
              </a:ext>
            </a:extLst>
          </p:cNvPr>
          <p:cNvSpPr/>
          <p:nvPr/>
        </p:nvSpPr>
        <p:spPr>
          <a:xfrm>
            <a:off x="0" y="1066801"/>
            <a:ext cx="12192000" cy="5791200"/>
          </a:xfrm>
          <a:prstGeom prst="frame">
            <a:avLst>
              <a:gd name="adj1" fmla="val 297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xmlns="" id="{2A01F23D-A1B5-CAD2-1A8D-CA2106DA6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338" y="1556501"/>
            <a:ext cx="1439862" cy="746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u="sng" dirty="0"/>
              <a:t>YES</a:t>
            </a:r>
            <a:endParaRPr lang="en-US" b="1" u="sng" dirty="0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xmlns="" id="{FBCEFEA7-81A3-2E31-A258-EF1D76E5A291}"/>
              </a:ext>
            </a:extLst>
          </p:cNvPr>
          <p:cNvSpPr txBox="1">
            <a:spLocks/>
          </p:cNvSpPr>
          <p:nvPr/>
        </p:nvSpPr>
        <p:spPr>
          <a:xfrm>
            <a:off x="5792964" y="1556500"/>
            <a:ext cx="2000857" cy="74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b="1" u="sng" dirty="0"/>
              <a:t>NO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77704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7D24E92-AC44-BB40-A71D-77339BA85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05588"/>
            <a:ext cx="12191999" cy="1325563"/>
          </a:xfrm>
          <a:solidFill>
            <a:schemeClr val="bg1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800" b="1" u="sng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Trash (Landfill Waste)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60058E0C-A147-4947-A8BD-E893BA15846A}"/>
              </a:ext>
            </a:extLst>
          </p:cNvPr>
          <p:cNvCxnSpPr/>
          <p:nvPr/>
        </p:nvCxnSpPr>
        <p:spPr>
          <a:xfrm>
            <a:off x="-58789" y="4249396"/>
            <a:ext cx="12192000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168C251-7003-6B3E-076B-86283CFC71A4}"/>
              </a:ext>
            </a:extLst>
          </p:cNvPr>
          <p:cNvSpPr txBox="1"/>
          <p:nvPr/>
        </p:nvSpPr>
        <p:spPr>
          <a:xfrm>
            <a:off x="7267258" y="2168020"/>
            <a:ext cx="4406582" cy="1133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 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Sharps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000" dirty="0">
                <a:effectLst/>
              </a:rPr>
              <a:t> 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Material soaked in blood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Æ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Recyclable materials (cardboard, etc.)</a:t>
            </a:r>
            <a:r>
              <a:rPr lang="en-US" sz="2000" dirty="0">
                <a:effectLst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B789BDF-6164-BDF6-F089-2ACFF4A31C17}"/>
              </a:ext>
            </a:extLst>
          </p:cNvPr>
          <p:cNvSpPr txBox="1"/>
          <p:nvPr/>
        </p:nvSpPr>
        <p:spPr>
          <a:xfrm>
            <a:off x="815658" y="2526740"/>
            <a:ext cx="5635942" cy="3964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Gloves, gowns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Gauze, </a:t>
            </a:r>
            <a:r>
              <a:rPr lang="en-U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underpads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Tubing/IV bags/syringes (empty)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Bite blocks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Endoscopy buttons, biopsy channel valve cap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iopsy forceps with sheath protection, snares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Guidewires/sheaths/catheters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Sphincterotomes, plastic stents</a:t>
            </a: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ü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 tubes, PEG tubes</a:t>
            </a:r>
          </a:p>
          <a:p>
            <a:pPr marL="342900" indent="-342900">
              <a:lnSpc>
                <a:spcPct val="115000"/>
              </a:lnSpc>
              <a:buFont typeface="Wingdings" pitchFamily="2" charset="2"/>
              <a:buChar char="ü"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Suction canister (with solidified 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effluent)</a:t>
            </a:r>
            <a:r>
              <a:rPr lang="en-US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D7509BC-51CA-4B6D-6A01-B999C364B840}"/>
              </a:ext>
            </a:extLst>
          </p:cNvPr>
          <p:cNvSpPr txBox="1"/>
          <p:nvPr/>
        </p:nvSpPr>
        <p:spPr>
          <a:xfrm>
            <a:off x="815658" y="2168020"/>
            <a:ext cx="289369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u="sng" dirty="0"/>
              <a:t>Examples:</a:t>
            </a:r>
          </a:p>
        </p:txBody>
      </p:sp>
      <p:sp>
        <p:nvSpPr>
          <p:cNvPr id="6" name="Frame 5">
            <a:extLst>
              <a:ext uri="{FF2B5EF4-FFF2-40B4-BE49-F238E27FC236}">
                <a16:creationId xmlns:a16="http://schemas.microsoft.com/office/drawing/2014/main" xmlns="" id="{CF9A2B38-2725-FAF4-BC81-C5F118FA0F36}"/>
              </a:ext>
            </a:extLst>
          </p:cNvPr>
          <p:cNvSpPr/>
          <p:nvPr/>
        </p:nvSpPr>
        <p:spPr>
          <a:xfrm>
            <a:off x="0" y="960765"/>
            <a:ext cx="12192000" cy="5897236"/>
          </a:xfrm>
          <a:prstGeom prst="frame">
            <a:avLst>
              <a:gd name="adj1" fmla="val 297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xmlns="" id="{ADC9433D-6124-45FD-7BF5-0E73C1F09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658" y="1308506"/>
            <a:ext cx="1287462" cy="746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u="sng" dirty="0"/>
              <a:t>YES</a:t>
            </a:r>
            <a:endParaRPr lang="en-US" b="1" u="sng" dirty="0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xmlns="" id="{60F22CBA-D802-05D2-5855-FCD676C76FCF}"/>
              </a:ext>
            </a:extLst>
          </p:cNvPr>
          <p:cNvSpPr txBox="1">
            <a:spLocks/>
          </p:cNvSpPr>
          <p:nvPr/>
        </p:nvSpPr>
        <p:spPr>
          <a:xfrm>
            <a:off x="7267258" y="1304414"/>
            <a:ext cx="1789079" cy="74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b="1" u="sng" dirty="0"/>
              <a:t>NO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195428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7D24E92-AC44-BB40-A71D-77339BA85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05588"/>
            <a:ext cx="12191999" cy="132556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800" b="1" u="sng" dirty="0">
                <a:solidFill>
                  <a:srgbClr val="FFFF00"/>
                </a:solidFill>
                <a:latin typeface="Franklin Gothic Medium" panose="020B0603020102020204" pitchFamily="34" charset="0"/>
              </a:rPr>
              <a:t>RECYCLING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168C251-7003-6B3E-076B-86283CFC71A4}"/>
              </a:ext>
            </a:extLst>
          </p:cNvPr>
          <p:cNvSpPr txBox="1"/>
          <p:nvPr/>
        </p:nvSpPr>
        <p:spPr>
          <a:xfrm>
            <a:off x="5792964" y="2327809"/>
            <a:ext cx="614287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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Plastic bags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Font typeface="Symbol" pitchFamily="2" charset="2"/>
              <a:buChar char="Æ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Any material that has been in contact </a:t>
            </a:r>
          </a:p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with the patient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itchFamily="2" charset="2"/>
              <a:buChar char="Æ"/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Gloves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itchFamily="2" charset="2"/>
              <a:buChar char="Æ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Gowns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itchFamily="2" charset="2"/>
              <a:buChar char="Æ"/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itchFamily="2" charset="2"/>
              </a:rPr>
              <a:t>[per local guidance]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Symbol" pitchFamily="2" charset="2"/>
              <a:buChar char="Æ"/>
            </a:pP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B789BDF-6164-BDF6-F089-2ACFF4A31C17}"/>
              </a:ext>
            </a:extLst>
          </p:cNvPr>
          <p:cNvSpPr txBox="1"/>
          <p:nvPr/>
        </p:nvSpPr>
        <p:spPr>
          <a:xfrm>
            <a:off x="795338" y="2360690"/>
            <a:ext cx="4101782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Cardboard (packaging)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Paper (inserts)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Plastic bottles, containers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(per local guidance) </a:t>
            </a:r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xmlns="" id="{2E084B37-BD1B-BDC8-2EDC-4378F573AF14}"/>
              </a:ext>
            </a:extLst>
          </p:cNvPr>
          <p:cNvSpPr/>
          <p:nvPr/>
        </p:nvSpPr>
        <p:spPr>
          <a:xfrm>
            <a:off x="0" y="936939"/>
            <a:ext cx="12192000" cy="5921062"/>
          </a:xfrm>
          <a:prstGeom prst="frame">
            <a:avLst>
              <a:gd name="adj1" fmla="val 297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xmlns="" id="{CC52D7DA-931C-02F2-BC30-6AF56D564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338" y="1556501"/>
            <a:ext cx="1439862" cy="746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u="sng" dirty="0"/>
              <a:t>YES</a:t>
            </a:r>
            <a:endParaRPr lang="en-US" b="1" u="sng" dirty="0"/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xmlns="" id="{935308E6-7E37-BD70-E8A6-2DF0BA8958DD}"/>
              </a:ext>
            </a:extLst>
          </p:cNvPr>
          <p:cNvSpPr txBox="1">
            <a:spLocks/>
          </p:cNvSpPr>
          <p:nvPr/>
        </p:nvSpPr>
        <p:spPr>
          <a:xfrm>
            <a:off x="5792964" y="1556500"/>
            <a:ext cx="2000857" cy="74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800" b="1" u="sng" dirty="0"/>
              <a:t>NO</a:t>
            </a:r>
            <a:endParaRPr lang="en-US" b="1" u="sng" dirty="0"/>
          </a:p>
        </p:txBody>
      </p:sp>
      <p:pic>
        <p:nvPicPr>
          <p:cNvPr id="1026" name="Picture 2" descr="Paper &amp; Cardboard | City of Lakeland">
            <a:extLst>
              <a:ext uri="{FF2B5EF4-FFF2-40B4-BE49-F238E27FC236}">
                <a16:creationId xmlns:a16="http://schemas.microsoft.com/office/drawing/2014/main" xmlns="" id="{F4E895B5-B1E5-1B3C-8624-F835E5184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938" y="4890146"/>
            <a:ext cx="1447358" cy="123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A bottle of water with label&#10;&#10;Description automatically generated">
            <a:extLst>
              <a:ext uri="{FF2B5EF4-FFF2-40B4-BE49-F238E27FC236}">
                <a16:creationId xmlns:a16="http://schemas.microsoft.com/office/drawing/2014/main" xmlns="" id="{CA4C901C-0725-76AD-815D-E5E48ECB3F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5252" y="4463299"/>
            <a:ext cx="108966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664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{E624A822-6331-FC49-88B2-1FF925B7FEA9}tf16401369</Template>
  <TotalTime>182</TotalTime>
  <Words>183</Words>
  <Application>Microsoft Office PowerPoint</Application>
  <PresentationFormat>Personalizzato</PresentationFormat>
  <Paragraphs>55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Office Theme</vt:lpstr>
      <vt:lpstr>Hazardous Waste  (Regulated Medical Waste)</vt:lpstr>
      <vt:lpstr>Sharps</vt:lpstr>
      <vt:lpstr>Trash (Landfill Waste)</vt:lpstr>
      <vt:lpstr>RECYCLING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Regulated Medical Waste Disposal Guide</dc:title>
  <dc:creator>Murad Ali</dc:creator>
  <cp:lastModifiedBy>iMac</cp:lastModifiedBy>
  <cp:revision>8</cp:revision>
  <dcterms:created xsi:type="dcterms:W3CDTF">2023-08-02T02:47:12Z</dcterms:created>
  <dcterms:modified xsi:type="dcterms:W3CDTF">2025-01-26T20:16:07Z</dcterms:modified>
</cp:coreProperties>
</file>